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86EDFC79-9DD4-43CB-B5CC-69F0FD5FC1EA}" type="datetimeFigureOut">
              <a:rPr lang="ru-RU" smtClean="0"/>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3097471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86EDFC79-9DD4-43CB-B5CC-69F0FD5FC1EA}" type="datetimeFigureOut">
              <a:rPr lang="ru-RU" smtClean="0"/>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396141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86EDFC79-9DD4-43CB-B5CC-69F0FD5FC1EA}" type="datetimeFigureOut">
              <a:rPr lang="ru-RU" smtClean="0"/>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353613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86EDFC79-9DD4-43CB-B5CC-69F0FD5FC1EA}" type="datetimeFigureOut">
              <a:rPr lang="ru-RU" smtClean="0"/>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419826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86EDFC79-9DD4-43CB-B5CC-69F0FD5FC1EA}" type="datetimeFigureOut">
              <a:rPr lang="ru-RU" smtClean="0"/>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355727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86EDFC79-9DD4-43CB-B5CC-69F0FD5FC1EA}" type="datetimeFigureOut">
              <a:rPr lang="ru-RU" smtClean="0"/>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4163360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839788" y="2505075"/>
            <a:ext cx="515778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6172200" y="2505075"/>
            <a:ext cx="51831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86EDFC79-9DD4-43CB-B5CC-69F0FD5FC1EA}" type="datetimeFigureOut">
              <a:rPr lang="ru-RU" smtClean="0"/>
              <a:t>25.03.2024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2528842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86EDFC79-9DD4-43CB-B5CC-69F0FD5FC1EA}" type="datetimeFigureOut">
              <a:rPr lang="ru-RU" smtClean="0"/>
              <a:t>25.03.2024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137211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EDFC79-9DD4-43CB-B5CC-69F0FD5FC1EA}" type="datetimeFigureOut">
              <a:rPr lang="ru-RU" smtClean="0"/>
              <a:t>25.03.2024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187832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86EDFC79-9DD4-43CB-B5CC-69F0FD5FC1EA}" type="datetimeFigureOut">
              <a:rPr lang="ru-RU" smtClean="0"/>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205721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86EDFC79-9DD4-43CB-B5CC-69F0FD5FC1EA}" type="datetimeFigureOut">
              <a:rPr lang="ru-RU" smtClean="0"/>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FC6519-0B59-47C9-86A6-47EF8D792BCC}" type="slidenum">
              <a:rPr lang="ru-RU" smtClean="0"/>
              <a:t>‹#›</a:t>
            </a:fld>
            <a:endParaRPr lang="ru-RU"/>
          </a:p>
        </p:txBody>
      </p:sp>
    </p:spTree>
    <p:extLst>
      <p:ext uri="{BB962C8B-B14F-4D97-AF65-F5344CB8AC3E}">
        <p14:creationId xmlns:p14="http://schemas.microsoft.com/office/powerpoint/2010/main" val="203107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DFC79-9DD4-43CB-B5CC-69F0FD5FC1EA}" type="datetimeFigureOut">
              <a:rPr lang="ru-RU" smtClean="0"/>
              <a:t>25.03.2024</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C6519-0B59-47C9-86A6-47EF8D792BCC}" type="slidenum">
              <a:rPr lang="ru-RU" smtClean="0"/>
              <a:t>‹#›</a:t>
            </a:fld>
            <a:endParaRPr lang="ru-RU"/>
          </a:p>
        </p:txBody>
      </p:sp>
    </p:spTree>
    <p:extLst>
      <p:ext uri="{BB962C8B-B14F-4D97-AF65-F5344CB8AC3E}">
        <p14:creationId xmlns:p14="http://schemas.microsoft.com/office/powerpoint/2010/main" val="13983109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935665" y="616688"/>
            <a:ext cx="8314661" cy="5146159"/>
          </a:xfrm>
        </p:spPr>
        <p:txBody>
          <a:bodyPr>
            <a:normAutofit fontScale="90000"/>
          </a:bodyPr>
          <a:lstStyle/>
          <a:p>
            <a:pPr algn="ctr"/>
            <a:r>
              <a:rPr lang="uk-UA" sz="5400" b="1" dirty="0">
                <a:solidFill>
                  <a:schemeClr val="bg1"/>
                </a:solidFill>
                <a:latin typeface="Times New Roman" panose="02020603050405020304" pitchFamily="18" charset="0"/>
                <a:cs typeface="Times New Roman" panose="02020603050405020304" pitchFamily="18" charset="0"/>
              </a:rPr>
              <a:t>Покрокова інструкція для  оформлення статус дитини, яка постраждала внаслідок воєнних дій та збройних конфліктів, для жителів Нижньосироватської громади</a:t>
            </a:r>
            <a:endParaRPr lang="ru-RU" sz="5400" b="1" dirty="0">
              <a:solidFill>
                <a:schemeClr val="bg1"/>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1753" y="4099072"/>
            <a:ext cx="2924175" cy="2179232"/>
          </a:xfrm>
          <a:prstGeom prst="rect">
            <a:avLst/>
          </a:prstGeom>
        </p:spPr>
      </p:pic>
    </p:spTree>
    <p:extLst>
      <p:ext uri="{BB962C8B-B14F-4D97-AF65-F5344CB8AC3E}">
        <p14:creationId xmlns:p14="http://schemas.microsoft.com/office/powerpoint/2010/main" val="2537072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829341"/>
            <a:ext cx="10515600" cy="1020724"/>
          </a:xfrm>
        </p:spPr>
        <p:txBody>
          <a:bodyPr>
            <a:normAutofit/>
          </a:bodyPr>
          <a:lstStyle/>
          <a:p>
            <a:pPr algn="ctr"/>
            <a:r>
              <a:rPr lang="uk-UA" b="1" dirty="0" smtClean="0">
                <a:solidFill>
                  <a:schemeClr val="bg1"/>
                </a:solidFill>
                <a:latin typeface="Times New Roman" panose="02020603050405020304" pitchFamily="18" charset="0"/>
                <a:cs typeface="Times New Roman" panose="02020603050405020304" pitchFamily="18" charset="0"/>
              </a:rPr>
              <a:t>Крок 1</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a:xfrm>
            <a:off x="831850" y="2083981"/>
            <a:ext cx="10515600" cy="4005669"/>
          </a:xfrm>
        </p:spPr>
        <p:txBody>
          <a:bodyPr>
            <a:noAutofit/>
          </a:bodyPr>
          <a:lstStyle/>
          <a:p>
            <a:pPr algn="ctr"/>
            <a:r>
              <a:rPr lang="uk-UA" sz="3600" b="1" dirty="0" smtClean="0">
                <a:solidFill>
                  <a:schemeClr val="bg1"/>
                </a:solidFill>
              </a:rPr>
              <a:t>Звернутись до КУ «Центр надання соціальних послуг Нижньосироватської сільської ради Сумського району Сумської області» із заявою про отримання Акту оцінки особи та висновку до нього. </a:t>
            </a:r>
          </a:p>
          <a:p>
            <a:pPr algn="ctr"/>
            <a:r>
              <a:rPr lang="uk-UA" sz="3600" b="1" dirty="0" smtClean="0">
                <a:solidFill>
                  <a:schemeClr val="bg1"/>
                </a:solidFill>
              </a:rPr>
              <a:t>Адреса установи: с. Нижня Сироватка, </a:t>
            </a:r>
            <a:r>
              <a:rPr lang="uk-UA" sz="3600" b="1" dirty="0">
                <a:solidFill>
                  <a:schemeClr val="bg1"/>
                </a:solidFill>
              </a:rPr>
              <a:t>в</a:t>
            </a:r>
            <a:r>
              <a:rPr lang="uk-UA" sz="3600" b="1" dirty="0" smtClean="0">
                <a:solidFill>
                  <a:schemeClr val="bg1"/>
                </a:solidFill>
              </a:rPr>
              <a:t>ул. Сумська, буд.167 (прим. сільської ради</a:t>
            </a:r>
            <a:r>
              <a:rPr lang="uk-UA" sz="3600" b="1" dirty="0" smtClean="0">
                <a:solidFill>
                  <a:schemeClr val="bg1"/>
                </a:solidFill>
              </a:rPr>
              <a:t>), </a:t>
            </a:r>
          </a:p>
          <a:p>
            <a:pPr algn="ctr"/>
            <a:r>
              <a:rPr lang="uk-UA" sz="3600" b="1" dirty="0" err="1" smtClean="0">
                <a:solidFill>
                  <a:schemeClr val="bg1"/>
                </a:solidFill>
              </a:rPr>
              <a:t>тел</a:t>
            </a:r>
            <a:r>
              <a:rPr lang="uk-UA" sz="3600" b="1" dirty="0" smtClean="0">
                <a:solidFill>
                  <a:schemeClr val="bg1"/>
                </a:solidFill>
              </a:rPr>
              <a:t>. 0507055548</a:t>
            </a:r>
            <a:endParaRPr lang="uk-UA" sz="3600" b="1" dirty="0" smtClean="0">
              <a:solidFill>
                <a:schemeClr val="bg1"/>
              </a:solidFill>
            </a:endParaRPr>
          </a:p>
        </p:txBody>
      </p:sp>
    </p:spTree>
    <p:extLst>
      <p:ext uri="{BB962C8B-B14F-4D97-AF65-F5344CB8AC3E}">
        <p14:creationId xmlns:p14="http://schemas.microsoft.com/office/powerpoint/2010/main" val="415285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744280"/>
            <a:ext cx="10515600" cy="1169580"/>
          </a:xfrm>
        </p:spPr>
        <p:txBody>
          <a:bodyPr/>
          <a:lstStyle/>
          <a:p>
            <a:pPr algn="ctr"/>
            <a:r>
              <a:rPr lang="uk-UA" b="1" dirty="0" smtClean="0">
                <a:solidFill>
                  <a:schemeClr val="bg1"/>
                </a:solidFill>
                <a:latin typeface="Times New Roman" panose="02020603050405020304" pitchFamily="18" charset="0"/>
                <a:cs typeface="Times New Roman" panose="02020603050405020304" pitchFamily="18" charset="0"/>
              </a:rPr>
              <a:t>Крок 2</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a:xfrm>
            <a:off x="831850" y="2105247"/>
            <a:ext cx="10515600" cy="3984404"/>
          </a:xfrm>
        </p:spPr>
        <p:txBody>
          <a:bodyPr>
            <a:normAutofit fontScale="92500" lnSpcReduction="10000"/>
          </a:bodyPr>
          <a:lstStyle/>
          <a:p>
            <a:pPr algn="ctr"/>
            <a:r>
              <a:rPr lang="uk-UA" sz="4800" b="1" dirty="0" smtClean="0">
                <a:solidFill>
                  <a:schemeClr val="bg1"/>
                </a:solidFill>
                <a:latin typeface="Times New Roman" panose="02020603050405020304" pitchFamily="18" charset="0"/>
                <a:cs typeface="Times New Roman" panose="02020603050405020304" pitchFamily="18" charset="0"/>
              </a:rPr>
              <a:t>Фахівець із соціальної роботи установи реєструє вашу заяву та згідно черги оформляє Акт оцінки потреб, згідно якого надається висновок. Після оформлення даних документів фахівець видає заявнику завірену </a:t>
            </a:r>
            <a:r>
              <a:rPr lang="uk-UA" sz="4800" b="1" dirty="0" smtClean="0">
                <a:solidFill>
                  <a:schemeClr val="bg1"/>
                </a:solidFill>
                <a:latin typeface="Times New Roman" panose="02020603050405020304" pitchFamily="18" charset="0"/>
                <a:cs typeface="Times New Roman" panose="02020603050405020304" pitchFamily="18" charset="0"/>
              </a:rPr>
              <a:t>копію </a:t>
            </a:r>
            <a:r>
              <a:rPr lang="uk-UA" sz="4800" b="1" dirty="0" smtClean="0">
                <a:solidFill>
                  <a:schemeClr val="bg1"/>
                </a:solidFill>
                <a:latin typeface="Times New Roman" panose="02020603050405020304" pitchFamily="18" charset="0"/>
                <a:cs typeface="Times New Roman" panose="02020603050405020304" pitchFamily="18" charset="0"/>
              </a:rPr>
              <a:t>Акту оцінки потреб та висновку</a:t>
            </a:r>
            <a:endParaRPr lang="ru-RU" sz="4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2405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829341"/>
            <a:ext cx="10515600" cy="893134"/>
          </a:xfrm>
        </p:spPr>
        <p:txBody>
          <a:bodyPr>
            <a:normAutofit fontScale="90000"/>
          </a:bodyPr>
          <a:lstStyle/>
          <a:p>
            <a:pPr algn="ctr"/>
            <a:r>
              <a:rPr lang="uk-UA" sz="6700" b="1" dirty="0" smtClean="0">
                <a:solidFill>
                  <a:schemeClr val="bg1"/>
                </a:solidFill>
                <a:latin typeface="Times New Roman" panose="02020603050405020304" pitchFamily="18" charset="0"/>
                <a:cs typeface="Times New Roman" panose="02020603050405020304" pitchFamily="18" charset="0"/>
              </a:rPr>
              <a:t>Крок</a:t>
            </a:r>
            <a:r>
              <a:rPr lang="uk-UA" b="1" dirty="0" smtClean="0">
                <a:solidFill>
                  <a:schemeClr val="bg1"/>
                </a:solidFill>
                <a:latin typeface="Times New Roman" panose="02020603050405020304" pitchFamily="18" charset="0"/>
                <a:cs typeface="Times New Roman" panose="02020603050405020304" pitchFamily="18" charset="0"/>
              </a:rPr>
              <a:t> 3</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a:xfrm>
            <a:off x="831850" y="1935127"/>
            <a:ext cx="10515600" cy="4154524"/>
          </a:xfrm>
        </p:spPr>
        <p:txBody>
          <a:bodyPr>
            <a:normAutofit/>
          </a:bodyPr>
          <a:lstStyle/>
          <a:p>
            <a:pPr algn="ctr"/>
            <a:r>
              <a:rPr lang="uk-UA" sz="3200" b="1" dirty="0" smtClean="0">
                <a:solidFill>
                  <a:schemeClr val="bg1"/>
                </a:solidFill>
                <a:latin typeface="Times New Roman" panose="02020603050405020304" pitchFamily="18" charset="0"/>
                <a:cs typeface="Times New Roman" panose="02020603050405020304" pitchFamily="18" charset="0"/>
              </a:rPr>
              <a:t>Заявник подає до служби у справах дітей заяву про надання статусу дитини, яка постраждала внаслідок воєнних дій та збройних конфліктів, та додає пакет документів (копію Акту оцінки потреб та висновку до нього, ксерокопії свідоцтва про народження дитини (+ паспорт при наявності), паспортів обох батьків, ідентифікаційного коду дитини та батьків, Витяг з реєстру територіальної громади (відомості про реєстрацію) дитини та батьків)</a:t>
            </a:r>
            <a:endParaRPr lang="ru-RU"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062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595424"/>
            <a:ext cx="10515600" cy="1084520"/>
          </a:xfrm>
        </p:spPr>
        <p:txBody>
          <a:bodyPr/>
          <a:lstStyle/>
          <a:p>
            <a:pPr algn="ctr"/>
            <a:r>
              <a:rPr lang="uk-UA" b="1" dirty="0" smtClean="0">
                <a:solidFill>
                  <a:schemeClr val="bg1"/>
                </a:solidFill>
                <a:latin typeface="Times New Roman" panose="02020603050405020304" pitchFamily="18" charset="0"/>
                <a:cs typeface="Times New Roman" panose="02020603050405020304" pitchFamily="18" charset="0"/>
              </a:rPr>
              <a:t>Важливо!</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Місце для тексту 2"/>
          <p:cNvSpPr>
            <a:spLocks noGrp="1"/>
          </p:cNvSpPr>
          <p:nvPr>
            <p:ph type="body" idx="1"/>
          </p:nvPr>
        </p:nvSpPr>
        <p:spPr>
          <a:xfrm>
            <a:off x="831850" y="1935126"/>
            <a:ext cx="10515600" cy="4338083"/>
          </a:xfrm>
        </p:spPr>
        <p:txBody>
          <a:bodyPr>
            <a:noAutofit/>
          </a:bodyPr>
          <a:lstStyle/>
          <a:p>
            <a:pPr algn="ctr"/>
            <a:r>
              <a:rPr lang="ru-RU" sz="2800" b="1" dirty="0" err="1" smtClean="0">
                <a:solidFill>
                  <a:schemeClr val="bg1"/>
                </a:solidFill>
                <a:latin typeface="Times New Roman" panose="02020603050405020304" pitchFamily="18" charset="0"/>
                <a:cs typeface="Times New Roman" panose="02020603050405020304" pitchFamily="18" charset="0"/>
              </a:rPr>
              <a:t>Під</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a:solidFill>
                  <a:schemeClr val="bg1"/>
                </a:solidFill>
                <a:latin typeface="Times New Roman" panose="02020603050405020304" pitchFamily="18" charset="0"/>
                <a:cs typeface="Times New Roman" panose="02020603050405020304" pitchFamily="18" charset="0"/>
              </a:rPr>
              <a:t>час </a:t>
            </a:r>
            <a:r>
              <a:rPr lang="ru-RU" sz="2800" b="1" dirty="0" err="1">
                <a:solidFill>
                  <a:schemeClr val="bg1"/>
                </a:solidFill>
                <a:latin typeface="Times New Roman" panose="02020603050405020304" pitchFamily="18" charset="0"/>
                <a:cs typeface="Times New Roman" panose="02020603050405020304" pitchFamily="18" charset="0"/>
              </a:rPr>
              <a:t>запису</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smtClean="0">
                <a:solidFill>
                  <a:schemeClr val="bg1"/>
                </a:solidFill>
                <a:latin typeface="Times New Roman" panose="02020603050405020304" pitchFamily="18" charset="0"/>
                <a:cs typeface="Times New Roman" panose="02020603050405020304" pitchFamily="18" charset="0"/>
              </a:rPr>
              <a:t>в онлайн-</a:t>
            </a:r>
            <a:r>
              <a:rPr lang="ru-RU" sz="2800" b="1" dirty="0" err="1" smtClean="0">
                <a:solidFill>
                  <a:schemeClr val="bg1"/>
                </a:solidFill>
                <a:latin typeface="Times New Roman" panose="02020603050405020304" pitchFamily="18" charset="0"/>
                <a:cs typeface="Times New Roman" panose="02020603050405020304" pitchFamily="18" charset="0"/>
              </a:rPr>
              <a:t>чергу</a:t>
            </a:r>
            <a:r>
              <a:rPr lang="ru-RU" sz="2800" b="1" dirty="0" smtClean="0">
                <a:solidFill>
                  <a:schemeClr val="bg1"/>
                </a:solidFill>
                <a:latin typeface="Times New Roman" panose="02020603050405020304" pitchFamily="18" charset="0"/>
                <a:cs typeface="Times New Roman" panose="02020603050405020304" pitchFamily="18" charset="0"/>
              </a:rPr>
              <a:t>, коли </a:t>
            </a:r>
            <a:r>
              <a:rPr lang="ru-RU" sz="2800" b="1" dirty="0">
                <a:solidFill>
                  <a:schemeClr val="bg1"/>
                </a:solidFill>
                <a:latin typeface="Times New Roman" panose="02020603050405020304" pitchFamily="18" charset="0"/>
                <a:cs typeface="Times New Roman" panose="02020603050405020304" pitchFamily="18" charset="0"/>
              </a:rPr>
              <a:t>В</a:t>
            </a:r>
            <a:r>
              <a:rPr lang="ru-RU" sz="2800" b="1" dirty="0" smtClean="0">
                <a:solidFill>
                  <a:schemeClr val="bg1"/>
                </a:solidFill>
                <a:latin typeface="Times New Roman" panose="02020603050405020304" pitchFamily="18" charset="0"/>
                <a:cs typeface="Times New Roman" panose="02020603050405020304" pitchFamily="18" charset="0"/>
              </a:rPr>
              <a:t>и </a:t>
            </a:r>
            <a:r>
              <a:rPr lang="ru-RU" sz="2800" b="1" dirty="0">
                <a:solidFill>
                  <a:schemeClr val="bg1"/>
                </a:solidFill>
                <a:latin typeface="Times New Roman" panose="02020603050405020304" pitchFamily="18" charset="0"/>
                <a:cs typeface="Times New Roman" panose="02020603050405020304" pitchFamily="18" charset="0"/>
              </a:rPr>
              <a:t>ставите </a:t>
            </a:r>
            <a:r>
              <a:rPr lang="ru-RU" sz="2800" b="1" dirty="0" err="1">
                <a:solidFill>
                  <a:schemeClr val="bg1"/>
                </a:solidFill>
                <a:latin typeface="Times New Roman" panose="02020603050405020304" pitchFamily="18" charset="0"/>
                <a:cs typeface="Times New Roman" panose="02020603050405020304" pitchFamily="18" charset="0"/>
              </a:rPr>
              <a:t>відмітку</a:t>
            </a:r>
            <a:r>
              <a:rPr lang="ru-RU" sz="2800" b="1" dirty="0">
                <a:solidFill>
                  <a:schemeClr val="bg1"/>
                </a:solidFill>
                <a:latin typeface="Times New Roman" panose="02020603050405020304" pitchFamily="18" charset="0"/>
                <a:cs typeface="Times New Roman" panose="02020603050405020304" pitchFamily="18" charset="0"/>
              </a:rPr>
              <a:t> про </a:t>
            </a:r>
            <a:r>
              <a:rPr lang="ru-RU" sz="2800" b="1" dirty="0" err="1">
                <a:solidFill>
                  <a:schemeClr val="bg1"/>
                </a:solidFill>
                <a:latin typeface="Times New Roman" panose="02020603050405020304" pitchFamily="18" charset="0"/>
                <a:cs typeface="Times New Roman" panose="02020603050405020304" pitchFamily="18" charset="0"/>
              </a:rPr>
              <a:t>наявність</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smtClean="0">
                <a:solidFill>
                  <a:schemeClr val="bg1"/>
                </a:solidFill>
                <a:latin typeface="Times New Roman" panose="02020603050405020304" pitchFamily="18" charset="0"/>
                <a:cs typeface="Times New Roman" panose="02020603050405020304" pitchFamily="18" charset="0"/>
              </a:rPr>
              <a:t>Акту </a:t>
            </a:r>
            <a:r>
              <a:rPr lang="ru-RU" sz="2800" b="1" dirty="0" err="1" smtClean="0">
                <a:solidFill>
                  <a:schemeClr val="bg1"/>
                </a:solidFill>
                <a:latin typeface="Times New Roman" panose="02020603050405020304" pitchFamily="18" charset="0"/>
                <a:cs typeface="Times New Roman" panose="02020603050405020304" pitchFamily="18" charset="0"/>
              </a:rPr>
              <a:t>оцінки</a:t>
            </a:r>
            <a:r>
              <a:rPr lang="ru-RU" sz="2800" b="1" dirty="0" smtClean="0">
                <a:solidFill>
                  <a:schemeClr val="bg1"/>
                </a:solidFill>
                <a:latin typeface="Times New Roman" panose="02020603050405020304" pitchFamily="18" charset="0"/>
                <a:cs typeface="Times New Roman" panose="02020603050405020304" pitchFamily="18" charset="0"/>
              </a:rPr>
              <a:t> потреб та </a:t>
            </a:r>
            <a:r>
              <a:rPr lang="ru-RU" sz="2800" b="1" dirty="0" err="1" smtClean="0">
                <a:solidFill>
                  <a:schemeClr val="bg1"/>
                </a:solidFill>
                <a:latin typeface="Times New Roman" panose="02020603050405020304" pitchFamily="18" charset="0"/>
                <a:cs typeface="Times New Roman" panose="02020603050405020304" pitchFamily="18" charset="0"/>
              </a:rPr>
              <a:t>висновку</a:t>
            </a:r>
            <a:r>
              <a:rPr lang="ru-RU" sz="2800" b="1" dirty="0" smtClean="0">
                <a:solidFill>
                  <a:schemeClr val="bg1"/>
                </a:solidFill>
                <a:latin typeface="Times New Roman" panose="02020603050405020304" pitchFamily="18" charset="0"/>
                <a:cs typeface="Times New Roman" panose="02020603050405020304" pitchFamily="18" charset="0"/>
              </a:rPr>
              <a:t> до </a:t>
            </a:r>
            <a:r>
              <a:rPr lang="ru-RU" sz="2800" b="1" dirty="0" err="1" smtClean="0">
                <a:solidFill>
                  <a:schemeClr val="bg1"/>
                </a:solidFill>
                <a:latin typeface="Times New Roman" panose="02020603050405020304" pitchFamily="18" charset="0"/>
                <a:cs typeface="Times New Roman" panose="02020603050405020304" pitchFamily="18" charset="0"/>
              </a:rPr>
              <a:t>нього</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a:solidFill>
                  <a:schemeClr val="bg1"/>
                </a:solidFill>
                <a:latin typeface="Times New Roman" panose="02020603050405020304" pitchFamily="18" charset="0"/>
                <a:cs typeface="Times New Roman" panose="02020603050405020304" pitchFamily="18" charset="0"/>
              </a:rPr>
              <a:t>В</a:t>
            </a:r>
            <a:r>
              <a:rPr lang="ru-RU" sz="2800" b="1" dirty="0" smtClean="0">
                <a:solidFill>
                  <a:schemeClr val="bg1"/>
                </a:solidFill>
                <a:latin typeface="Times New Roman" panose="02020603050405020304" pitchFamily="18" charset="0"/>
                <a:cs typeface="Times New Roman" panose="02020603050405020304" pitchFamily="18" charset="0"/>
              </a:rPr>
              <a:t>и </a:t>
            </a:r>
            <a:r>
              <a:rPr lang="ru-RU" sz="2800" b="1" dirty="0" err="1">
                <a:solidFill>
                  <a:schemeClr val="bg1"/>
                </a:solidFill>
                <a:latin typeface="Times New Roman" panose="02020603050405020304" pitchFamily="18" charset="0"/>
                <a:cs typeface="Times New Roman" panose="02020603050405020304" pitchFamily="18" charset="0"/>
              </a:rPr>
              <a:t>повідомляєте</a:t>
            </a:r>
            <a:r>
              <a:rPr lang="ru-RU" sz="2800" b="1" dirty="0">
                <a:solidFill>
                  <a:schemeClr val="bg1"/>
                </a:solidFill>
                <a:latin typeface="Times New Roman" panose="02020603050405020304" pitchFamily="18" charset="0"/>
                <a:cs typeface="Times New Roman" panose="02020603050405020304" pitchFamily="18" charset="0"/>
              </a:rPr>
              <a:t> про </a:t>
            </a:r>
            <a:r>
              <a:rPr lang="ru-RU" sz="2800" b="1" dirty="0" err="1">
                <a:solidFill>
                  <a:schemeClr val="bg1"/>
                </a:solidFill>
                <a:latin typeface="Times New Roman" panose="02020603050405020304" pitchFamily="18" charset="0"/>
                <a:cs typeface="Times New Roman" panose="02020603050405020304" pitchFamily="18" charset="0"/>
              </a:rPr>
              <a:t>їх</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наявність</a:t>
            </a:r>
            <a:r>
              <a:rPr lang="ru-RU" sz="2800" b="1" dirty="0">
                <a:solidFill>
                  <a:schemeClr val="bg1"/>
                </a:solidFill>
                <a:latin typeface="Times New Roman" panose="02020603050405020304" pitchFamily="18" charset="0"/>
                <a:cs typeface="Times New Roman" panose="02020603050405020304" pitchFamily="18" charset="0"/>
              </a:rPr>
              <a:t>, будь ласка, </a:t>
            </a:r>
            <a:r>
              <a:rPr lang="ru-RU" sz="2800" b="1" dirty="0" err="1">
                <a:solidFill>
                  <a:schemeClr val="bg1"/>
                </a:solidFill>
                <a:latin typeface="Times New Roman" panose="02020603050405020304" pitchFamily="18" charset="0"/>
                <a:cs typeface="Times New Roman" panose="02020603050405020304" pitchFamily="18" charset="0"/>
              </a:rPr>
              <a:t>враховуйте</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дану</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інформацію</a:t>
            </a:r>
            <a:r>
              <a:rPr lang="ru-RU" sz="2800" b="1" dirty="0">
                <a:solidFill>
                  <a:schemeClr val="bg1"/>
                </a:solidFill>
                <a:latin typeface="Times New Roman" panose="02020603050405020304" pitchFamily="18" charset="0"/>
                <a:cs typeface="Times New Roman" panose="02020603050405020304" pitchFamily="18" charset="0"/>
              </a:rPr>
              <a:t> для </a:t>
            </a:r>
            <a:r>
              <a:rPr lang="ru-RU" sz="2800" b="1" dirty="0" err="1">
                <a:solidFill>
                  <a:schemeClr val="bg1"/>
                </a:solidFill>
                <a:latin typeface="Times New Roman" panose="02020603050405020304" pitchFamily="18" charset="0"/>
                <a:cs typeface="Times New Roman" panose="02020603050405020304" pitchFamily="18" charset="0"/>
              </a:rPr>
              <a:t>усунення</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незручностей</a:t>
            </a:r>
            <a:r>
              <a:rPr lang="ru-RU" sz="2800" b="1" dirty="0">
                <a:solidFill>
                  <a:schemeClr val="bg1"/>
                </a:solidFill>
                <a:latin typeface="Times New Roman" panose="02020603050405020304" pitchFamily="18" charset="0"/>
                <a:cs typeface="Times New Roman" panose="02020603050405020304" pitchFamily="18" charset="0"/>
              </a:rPr>
              <a:t>. Без </a:t>
            </a:r>
            <a:r>
              <a:rPr lang="ru-RU" sz="2800" b="1" dirty="0" err="1">
                <a:solidFill>
                  <a:schemeClr val="bg1"/>
                </a:solidFill>
                <a:latin typeface="Times New Roman" panose="02020603050405020304" pitchFamily="18" charset="0"/>
                <a:cs typeface="Times New Roman" panose="02020603050405020304" pitchFamily="18" charset="0"/>
              </a:rPr>
              <a:t>даних</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документів</a:t>
            </a:r>
            <a:r>
              <a:rPr lang="ru-RU" sz="2800" b="1" dirty="0">
                <a:solidFill>
                  <a:schemeClr val="bg1"/>
                </a:solidFill>
                <a:latin typeface="Times New Roman" panose="02020603050405020304" pitchFamily="18" charset="0"/>
                <a:cs typeface="Times New Roman" panose="02020603050405020304" pitchFamily="18" charset="0"/>
              </a:rPr>
              <a:t> служба у справах </a:t>
            </a:r>
            <a:r>
              <a:rPr lang="ru-RU" sz="2800" b="1" dirty="0" err="1">
                <a:solidFill>
                  <a:schemeClr val="bg1"/>
                </a:solidFill>
                <a:latin typeface="Times New Roman" panose="02020603050405020304" pitchFamily="18" charset="0"/>
                <a:cs typeface="Times New Roman" panose="02020603050405020304" pitchFamily="18" charset="0"/>
              </a:rPr>
              <a:t>дітей</a:t>
            </a:r>
            <a:r>
              <a:rPr lang="ru-RU" sz="2800" b="1" dirty="0">
                <a:solidFill>
                  <a:schemeClr val="bg1"/>
                </a:solidFill>
                <a:latin typeface="Times New Roman" panose="02020603050405020304" pitchFamily="18" charset="0"/>
                <a:cs typeface="Times New Roman" panose="02020603050405020304" pitchFamily="18" charset="0"/>
              </a:rPr>
              <a:t> не </a:t>
            </a:r>
            <a:r>
              <a:rPr lang="ru-RU" sz="2800" b="1" dirty="0" err="1">
                <a:solidFill>
                  <a:schemeClr val="bg1"/>
                </a:solidFill>
                <a:latin typeface="Times New Roman" panose="02020603050405020304" pitchFamily="18" charset="0"/>
                <a:cs typeface="Times New Roman" panose="02020603050405020304" pitchFamily="18" charset="0"/>
              </a:rPr>
              <a:t>може</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прийняти</a:t>
            </a:r>
            <a:r>
              <a:rPr lang="ru-RU" sz="2800" b="1" dirty="0">
                <a:solidFill>
                  <a:schemeClr val="bg1"/>
                </a:solidFill>
                <a:latin typeface="Times New Roman" panose="02020603050405020304" pitchFamily="18" charset="0"/>
                <a:cs typeface="Times New Roman" panose="02020603050405020304" pitchFamily="18" charset="0"/>
              </a:rPr>
              <a:t> вашу </a:t>
            </a:r>
            <a:r>
              <a:rPr lang="ru-RU" sz="2800" b="1" dirty="0" err="1">
                <a:solidFill>
                  <a:schemeClr val="bg1"/>
                </a:solidFill>
                <a:latin typeface="Times New Roman" panose="02020603050405020304" pitchFamily="18" charset="0"/>
                <a:cs typeface="Times New Roman" panose="02020603050405020304" pitchFamily="18" charset="0"/>
              </a:rPr>
              <a:t>заяву</a:t>
            </a:r>
            <a:r>
              <a:rPr lang="ru-RU" sz="2800" b="1" dirty="0">
                <a:solidFill>
                  <a:schemeClr val="bg1"/>
                </a:solidFill>
                <a:latin typeface="Times New Roman" panose="02020603050405020304" pitchFamily="18" charset="0"/>
                <a:cs typeface="Times New Roman" panose="02020603050405020304" pitchFamily="18" charset="0"/>
              </a:rPr>
              <a:t>!</a:t>
            </a:r>
          </a:p>
          <a:p>
            <a:pPr algn="ctr"/>
            <a:endParaRPr lang="ru-RU" sz="2800" b="1" dirty="0" smtClean="0">
              <a:solidFill>
                <a:schemeClr val="bg1"/>
              </a:solidFill>
              <a:latin typeface="Times New Roman" panose="02020603050405020304" pitchFamily="18" charset="0"/>
              <a:cs typeface="Times New Roman" panose="02020603050405020304" pitchFamily="18" charset="0"/>
            </a:endParaRPr>
          </a:p>
          <a:p>
            <a:pPr algn="ctr"/>
            <a:r>
              <a:rPr lang="uk-UA" sz="2800" b="1" dirty="0" smtClean="0">
                <a:solidFill>
                  <a:schemeClr val="bg1"/>
                </a:solidFill>
                <a:latin typeface="Times New Roman" panose="02020603050405020304" pitchFamily="18" charset="0"/>
                <a:cs typeface="Times New Roman" panose="02020603050405020304" pitchFamily="18" charset="0"/>
              </a:rPr>
              <a:t>У громаді працює один фахівець із соціальної роботи, з  огляду на величезну кількість поданих заяв на проведення Акту оцінки потреб просимо проявляти терпіння та повагу до працівників установи.</a:t>
            </a:r>
            <a:endParaRPr lang="ru-RU"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70217"/>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
  <TotalTime>153</TotalTime>
  <Words>262</Words>
  <Application>Microsoft Office PowerPoint</Application>
  <PresentationFormat>Произвольный</PresentationFormat>
  <Paragraphs>13</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Office Theme</vt:lpstr>
      <vt:lpstr>Покрокова інструкція для  оформлення статус дитини, яка постраждала внаслідок воєнних дій та збройних конфліктів, для жителів Нижньосироватської громади</vt:lpstr>
      <vt:lpstr>Крок 1</vt:lpstr>
      <vt:lpstr>Крок 2</vt:lpstr>
      <vt:lpstr>Крок 3</vt:lpstr>
      <vt:lpstr>Важливо!</vt:lpstr>
    </vt:vector>
  </TitlesOfParts>
  <Company>Private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Покрокова інструкція для  оформлення статус дитини, яка постраждала внаслідок воєнних дій та збройних конфліктів, для жителів Нижньосироватської громади</dc:title>
  <dc:creator>User</dc:creator>
  <cp:lastModifiedBy>YULIA PETRIVNA</cp:lastModifiedBy>
  <cp:revision>2</cp:revision>
  <dcterms:created xsi:type="dcterms:W3CDTF">2024-03-25T07:22:13Z</dcterms:created>
  <dcterms:modified xsi:type="dcterms:W3CDTF">2024-03-25T09:59:15Z</dcterms:modified>
</cp:coreProperties>
</file>